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1" r:id="rId2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 type="screen16x9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21D1E9A5-B73A-4074-AC79-B86F3B5202C5}">
  <a:tblStyle styleId="{21D1E9A5-B73A-4074-AC79-B86F3B5202C5}" styleName="Table_0">
    <a:wholeTbl>
      <a:tcTxStyle>
        <a:srgbClr val="000000"/>
      </a:tcTxStyle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3" d="100"/>
          <a:sy n="103" d="100"/>
        </p:scale>
        <p:origin x="874" y="77"/>
      </p:cViewPr>
      <p:guideLst>
        <p:guide pos="2880"/>
        <p:guide pos="16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826418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809160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283282" name="Google Shape;124;g4dfce81f19_0_4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569768" name="Google Shape;125;g4dfce81f19_0_4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CA25F2-0DE7-33EF-4184-E624FBA5D78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C2CFCA-0A1C-166A-F2F4-778888D85D88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835F8C-22AE-E8C4-1348-6BE89A84C6B2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BC0133-9E1A-A0C7-9A79-C7955B74528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3CB647-7B09-B39A-B695-CBEF02E0DFD8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FCF35B-FDF7-E8A6-5E84-946D0723AE42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3462135" name="Google Shape;169;g34c5a6c8ff6_0_2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506398" name="Google Shape;170;g34c5a6c8ff6_0_2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527342" name="Google Shape;169;g34c5a6c8ff6_0_2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192610" name="Google Shape;170;g34c5a6c8ff6_0_2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276503" name="Google Shape;169;g34c5a6c8ff6_0_2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967590" name="Google Shape;170;g34c5a6c8ff6_0_2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065670" name="Google Shape;169;g34c5a6c8ff6_0_2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56710" name="Google Shape;170;g34c5a6c8ff6_0_2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155475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7378501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72274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23633B-22EA-B140-7C5F-630F97FBB216}" type="slidenum">
              <a:rPr/>
              <a:t>6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8259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12046240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78021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23633B-22EA-B140-7C5F-630F97FBB216}" type="slidenum">
              <a:rPr/>
              <a:t>7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768845" name="Google Shape;132;gd431007ba2_0_20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694849" name="Google Shape;133;gd431007ba2_0_20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6CCD89-B906-7064-AD5D-BA261AEA72B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651567" name="Google Shape;9;p2" title="techstartup-osc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6884554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95399154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showMasterSp="1" userDrawn="1">
  <p:cSld name="CUSTOM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6188116" name="Google Shape;104;p21" title="techstartup-osc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456034" name="Google Shape;105;p21"/>
          <p:cNvSpPr txBox="1">
            <a:spLocks noGrp="1"/>
          </p:cNvSpPr>
          <p:nvPr>
            <p:ph type="title"/>
          </p:nvPr>
        </p:nvSpPr>
        <p:spPr bwMode="auto">
          <a:xfrm>
            <a:off x="713257" y="539500"/>
            <a:ext cx="2836800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5000" b="0">
                <a:latin typeface="Syne SemiBold"/>
                <a:ea typeface="Syne SemiBold"/>
                <a:cs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4666397" name="Google Shape;106;p21"/>
          <p:cNvSpPr txBox="1">
            <a:spLocks noGrp="1"/>
          </p:cNvSpPr>
          <p:nvPr>
            <p:ph type="subTitle" idx="1"/>
          </p:nvPr>
        </p:nvSpPr>
        <p:spPr bwMode="auto">
          <a:xfrm>
            <a:off x="713225" y="1325574"/>
            <a:ext cx="2836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2599130" name="Google Shape;107;p21"/>
          <p:cNvSpPr txBox="1"/>
          <p:nvPr/>
        </p:nvSpPr>
        <p:spPr bwMode="auto"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hlinkClick r:id="rId3" tooltip="https://bit.ly/3A1uf1Q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hlinkClick r:id="rId4" tooltip="http://bit.ly/2TyoMsr"/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hlinkClick r:id="rId5" tooltip="http://bit.ly/2TtBDfr"/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showMasterSp="1" userDrawn="1">
  <p:cSld name="CUSTOM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3607934" name="Google Shape;109;p22" title="techstartup-osc4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showMasterSp="1" userDrawn="1">
  <p:cSld name="CUSTOM_9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75634339" name="Google Shape;111;p23" title="techstartup-osc1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 slide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userDrawn="1">
  <p:cSld name="CUSTOM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0336796" name="Google Shape;117;p26"/>
          <p:cNvSpPr/>
          <p:nvPr/>
        </p:nvSpPr>
        <p:spPr bwMode="auto"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Inter"/>
              <a:ea typeface="Inter"/>
              <a:cs typeface="Inter"/>
            </a:endParaRPr>
          </a:p>
        </p:txBody>
      </p:sp>
      <p:sp>
        <p:nvSpPr>
          <p:cNvPr id="1161788238" name="Google Shape;118;p26"/>
          <p:cNvSpPr txBox="1">
            <a:spLocks noGrp="1"/>
          </p:cNvSpPr>
          <p:nvPr>
            <p:ph type="title"/>
          </p:nvPr>
        </p:nvSpPr>
        <p:spPr bwMode="auto"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userDrawn="1">
  <p:cSld name="CUSTOM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87960" name="Google Shape;120;p27"/>
          <p:cNvSpPr/>
          <p:nvPr/>
        </p:nvSpPr>
        <p:spPr bwMode="auto"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Inter"/>
              <a:ea typeface="Inter"/>
              <a:cs typeface="Inter"/>
            </a:endParaRPr>
          </a:p>
        </p:txBody>
      </p:sp>
      <p:sp>
        <p:nvSpPr>
          <p:cNvPr id="342561163" name="Google Shape;121;p27"/>
          <p:cNvSpPr txBox="1">
            <a:spLocks noGrp="1"/>
          </p:cNvSpPr>
          <p:nvPr>
            <p:ph type="title"/>
          </p:nvPr>
        </p:nvSpPr>
        <p:spPr bwMode="auto">
          <a:xfrm>
            <a:off x="728527" y="539500"/>
            <a:ext cx="3347699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08189684" name="Google Shape;122;p27"/>
          <p:cNvSpPr txBox="1">
            <a:spLocks noGrp="1"/>
          </p:cNvSpPr>
          <p:nvPr>
            <p:ph type="title" idx="2"/>
          </p:nvPr>
        </p:nvSpPr>
        <p:spPr bwMode="auto"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5153647" name="Google Shape;28;p6" title="techstartup-osc1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2253095" name="Google Shape;29;p6"/>
          <p:cNvSpPr txBox="1">
            <a:spLocks noGrp="1"/>
          </p:cNvSpPr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0323366" name="Google Shape;31;p7" title="techstartup-osc3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7860506" name="Google Shape;32;p7"/>
          <p:cNvSpPr txBox="1">
            <a:spLocks noGrp="1"/>
          </p:cNvSpPr>
          <p:nvPr>
            <p:ph type="subTitle" idx="1"/>
          </p:nvPr>
        </p:nvSpPr>
        <p:spPr bwMode="auto">
          <a:xfrm>
            <a:off x="4928799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1121453" name="Google Shape;33;p7"/>
          <p:cNvSpPr txBox="1">
            <a:spLocks noGrp="1"/>
          </p:cNvSpPr>
          <p:nvPr>
            <p:ph type="title"/>
          </p:nvPr>
        </p:nvSpPr>
        <p:spPr bwMode="auto"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2168736" name="Google Shape;34;p7"/>
          <p:cNvSpPr>
            <a:spLocks noGrp="1"/>
          </p:cNvSpPr>
          <p:nvPr>
            <p:ph type="pic" idx="2"/>
          </p:nvPr>
        </p:nvSpPr>
        <p:spPr bwMode="auto"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4778912" name="Google Shape;36;p8" title="techstartup-osc.jpg"/>
          <p:cNvPicPr/>
          <p:nvPr/>
        </p:nvPicPr>
        <p:blipFill>
          <a:blip r:embed="rId2">
            <a:alphaModFix/>
          </a:blip>
          <a:srcRect l="0" t="31124" r="31123" b="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27353009" name="Google Shape;37;p8"/>
          <p:cNvSpPr txBox="1">
            <a:spLocks noGrp="1"/>
          </p:cNvSpPr>
          <p:nvPr>
            <p:ph type="title"/>
          </p:nvPr>
        </p:nvSpPr>
        <p:spPr bwMode="auto">
          <a:xfrm>
            <a:off x="2317950" y="1307099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2935463" name="Google Shape;39;p9" title="techstartup-osc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8959330" name="Google Shape;40;p9"/>
          <p:cNvSpPr txBox="1">
            <a:spLocks noGrp="1"/>
          </p:cNvSpPr>
          <p:nvPr>
            <p:ph type="title"/>
          </p:nvPr>
        </p:nvSpPr>
        <p:spPr bwMode="auto">
          <a:xfrm>
            <a:off x="2135550" y="1189100"/>
            <a:ext cx="4872899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7924110" name="Google Shape;41;p9"/>
          <p:cNvSpPr txBox="1">
            <a:spLocks noGrp="1"/>
          </p:cNvSpPr>
          <p:nvPr>
            <p:ph type="subTitle" idx="1"/>
          </p:nvPr>
        </p:nvSpPr>
        <p:spPr bwMode="auto">
          <a:xfrm>
            <a:off x="2135550" y="3153500"/>
            <a:ext cx="4872899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6520936" name="Google Shape;43;p10"/>
          <p:cNvSpPr>
            <a:spLocks noGrp="1"/>
          </p:cNvSpPr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121203" name="Google Shape;44;p10"/>
          <p:cNvSpPr txBox="1">
            <a:spLocks noGrp="1"/>
          </p:cNvSpPr>
          <p:nvPr>
            <p:ph type="title"/>
          </p:nvPr>
        </p:nvSpPr>
        <p:spPr bwMode="auto"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showMasterSp="1" userDrawn="1">
  <p:cSld name="CUSTOM_10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3393845" name="Google Shape;67;p15" title="techstartup-osc5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9295264" name="Google Shape;68;p15"/>
          <p:cNvSpPr txBox="1">
            <a:spLocks noGrp="1"/>
          </p:cNvSpPr>
          <p:nvPr>
            <p:ph type="title"/>
          </p:nvPr>
        </p:nvSpPr>
        <p:spPr bwMode="auto"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970463" name="Google Shape;69;p15"/>
          <p:cNvSpPr txBox="1">
            <a:spLocks noGrp="1"/>
          </p:cNvSpPr>
          <p:nvPr>
            <p:ph type="body" idx="1"/>
          </p:nvPr>
        </p:nvSpPr>
        <p:spPr bwMode="auto"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showMasterSp="1" userDrawn="1">
  <p:cSld name="TITLE_ONLY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0021817" name="Google Shape;80;p17" title="techstartup-osc6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6783595" name="Google Shape;81;p17"/>
          <p:cNvSpPr txBox="1">
            <a:spLocks noGrp="1"/>
          </p:cNvSpPr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009665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1166740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220652" name="Google Shape;113;p24"/>
          <p:cNvSpPr txBox="1">
            <a:spLocks noGrp="1"/>
          </p:cNvSpPr>
          <p:nvPr>
            <p:ph type="title"/>
          </p:nvPr>
        </p:nvSpPr>
        <p:spPr bwMode="auto"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38908224" name="Google Shape;114;p24"/>
          <p:cNvSpPr txBox="1">
            <a:spLocks noGrp="1"/>
          </p:cNvSpPr>
          <p:nvPr>
            <p:ph type="body" idx="1"/>
          </p:nvPr>
        </p:nvSpPr>
        <p:spPr bwMode="auto"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1pPr>
            <a:lvl2pPr marL="914400" lvl="1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2pPr>
            <a:lvl3pPr marL="1371600" lvl="2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3pPr>
            <a:lvl4pPr marL="1828800" lvl="3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4pPr>
            <a:lvl5pPr marL="2286000" lvl="4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5pPr>
            <a:lvl6pPr marL="2743200" lvl="5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6pPr>
            <a:lvl7pPr marL="3200400" lvl="6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7pPr>
            <a:lvl8pPr marL="3657600" lvl="7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8pPr>
            <a:lvl9pPr marL="4114800" lvl="8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739106" name="Google Shape;127;p28"/>
          <p:cNvSpPr txBox="1">
            <a:spLocks noGrp="1"/>
          </p:cNvSpPr>
          <p:nvPr>
            <p:ph type="subTitle" idx="1"/>
          </p:nvPr>
        </p:nvSpPr>
        <p:spPr bwMode="auto">
          <a:xfrm>
            <a:off x="3773999" y="4417087"/>
            <a:ext cx="5198419" cy="6575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/>
              <a:t>Dominik Juri</a:t>
            </a:r>
            <a:r>
              <a:rPr lang="hr-HR" sz="1400"/>
              <a:t>čić , Stela Šimunov, Matija Martinović, Nera Grgić</a:t>
            </a:r>
            <a:endParaRPr/>
          </a:p>
        </p:txBody>
      </p:sp>
      <p:sp>
        <p:nvSpPr>
          <p:cNvPr id="2109895062" name="Google Shape;128;p28"/>
          <p:cNvSpPr txBox="1">
            <a:spLocks noGrp="1"/>
          </p:cNvSpPr>
          <p:nvPr>
            <p:ph type="ctrTitle"/>
          </p:nvPr>
        </p:nvSpPr>
        <p:spPr bwMode="auto">
          <a:xfrm>
            <a:off x="230450" y="180681"/>
            <a:ext cx="7717500" cy="203224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000" b="0" i="0" u="none" strike="noStrike" cap="none" spc="0">
                <a:solidFill>
                  <a:schemeClr val="dk1"/>
                </a:solidFill>
                <a:latin typeface="Syne SemiBold"/>
                <a:ea typeface="Syne SemiBold"/>
                <a:cs typeface="Syne SemiBold"/>
              </a:rPr>
              <a:t>Pametni studentski grad - </a:t>
            </a:r>
            <a:r>
              <a:rPr lang="en" sz="5000" b="1" i="0" u="none" strike="noStrike" cap="none" spc="0">
                <a:solidFill>
                  <a:schemeClr val="dk1"/>
                </a:solidFill>
                <a:latin typeface="Syne SemiBold"/>
                <a:ea typeface="Syne SemiBold"/>
                <a:cs typeface="Syne SemiBold"/>
              </a:rPr>
              <a:t>Smart Student City</a:t>
            </a:r>
            <a:endParaRPr/>
          </a:p>
        </p:txBody>
      </p:sp>
      <p:sp>
        <p:nvSpPr>
          <p:cNvPr id="726497210" name="Google Shape;129;p28"/>
          <p:cNvSpPr txBox="1"/>
          <p:nvPr/>
        </p:nvSpPr>
        <p:spPr bwMode="auto"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1000">
                <a:solidFill>
                  <a:schemeClr val="dk1"/>
                </a:solidFill>
                <a:latin typeface="Syne"/>
                <a:ea typeface="Syne"/>
                <a:cs typeface="Syne"/>
              </a:rPr>
              <a:t>StudentHub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</a:endParaRPr>
          </a:p>
        </p:txBody>
      </p:sp>
      <p:cxnSp>
        <p:nvCxnSpPr>
          <p:cNvPr id="1116452482" name="Google Shape;130;p28"/>
          <p:cNvCxnSpPr/>
          <p:nvPr/>
        </p:nvCxnSpPr>
        <p:spPr bwMode="auto"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1517758" name="Picture 6827721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11170" y="1618074"/>
            <a:ext cx="2887912" cy="2887912"/>
          </a:xfrm>
          <a:prstGeom prst="rect">
            <a:avLst/>
          </a:prstGeom>
        </p:spPr>
      </p:pic>
      <p:sp>
        <p:nvSpPr>
          <p:cNvPr id="660345352" name="Google Shape;127;p28"/>
          <p:cNvSpPr txBox="1"/>
          <p:nvPr/>
        </p:nvSpPr>
        <p:spPr bwMode="auto">
          <a:xfrm>
            <a:off x="306324" y="2080286"/>
            <a:ext cx="4620131" cy="657598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799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1pPr>
            <a:lvl2pPr marL="914400" marR="0" lvl="1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2pPr>
            <a:lvl3pPr marL="1371600" marR="0" lvl="2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3pPr>
            <a:lvl4pPr marL="1828800" marR="0" lvl="3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4pPr>
            <a:lvl5pPr marL="2286000" marR="0" lvl="4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5pPr>
            <a:lvl6pPr marL="2743200" marR="0" lvl="5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6pPr>
            <a:lvl7pPr marL="3200400" marR="0" lvl="6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7pPr>
            <a:lvl8pPr marL="3657600" marR="0" lvl="7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8pPr>
            <a:lvl9pPr marL="4114800" marR="0" lvl="8" indent="-3047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1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Sveučilišna aplikacija osmišljena po mjeri studenata</a:t>
            </a:r>
            <a:r>
              <a:rPr lang="hr-HR" sz="1400"/>
              <a:t>.</a:t>
            </a:r>
            <a:endParaRPr lang="hr-HR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5321528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3312368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Raspored</a:t>
            </a:r>
            <a:endParaRPr lang="en-GB" sz="4800"/>
          </a:p>
        </p:txBody>
      </p:sp>
      <p:pic>
        <p:nvPicPr>
          <p:cNvPr id="160533579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1569514576" name="TextBox 4"/>
          <p:cNvSpPr txBox="1"/>
          <p:nvPr/>
        </p:nvSpPr>
        <p:spPr bwMode="auto">
          <a:xfrm>
            <a:off x="5436096" y="143897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Mogu</a:t>
            </a:r>
            <a:r>
              <a:rPr lang="hr-HR" sz="1600">
                <a:solidFill>
                  <a:schemeClr val="tx1"/>
                </a:solidFill>
              </a:rPr>
              <a:t>ćnost </a:t>
            </a:r>
            <a:r>
              <a:rPr lang="en-GB" sz="1600">
                <a:solidFill>
                  <a:schemeClr val="tx1"/>
                </a:solidFill>
              </a:rPr>
              <a:t>dodavanja</a:t>
            </a:r>
            <a:r>
              <a:rPr lang="en-GB" sz="1600">
                <a:solidFill>
                  <a:schemeClr val="tx1"/>
                </a:solidFill>
              </a:rPr>
              <a:t> I </a:t>
            </a:r>
            <a:r>
              <a:rPr lang="en-GB" sz="1600">
                <a:solidFill>
                  <a:schemeClr val="tx1"/>
                </a:solidFill>
              </a:rPr>
              <a:t>provjere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konflikta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predavanja</a:t>
            </a:r>
            <a:r>
              <a:rPr lang="en-GB" sz="1600">
                <a:solidFill>
                  <a:schemeClr val="tx1"/>
                </a:solidFill>
              </a:rPr>
              <a:t> za </a:t>
            </a:r>
            <a:r>
              <a:rPr lang="en-GB" sz="1600">
                <a:solidFill>
                  <a:schemeClr val="tx1"/>
                </a:solidFill>
              </a:rPr>
              <a:t>profesore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Studentima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dostupan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raspored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predavanja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i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aktivnosti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1037605101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4544" y="565218"/>
            <a:ext cx="4659250" cy="4041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770940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3384376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Aktivnosti</a:t>
            </a:r>
            <a:endParaRPr lang="en-GB" sz="4800"/>
          </a:p>
        </p:txBody>
      </p:sp>
      <p:pic>
        <p:nvPicPr>
          <p:cNvPr id="128768810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1703450842" name="TextBox 4"/>
          <p:cNvSpPr txBox="1"/>
          <p:nvPr/>
        </p:nvSpPr>
        <p:spPr bwMode="auto">
          <a:xfrm>
            <a:off x="5436096" y="1438970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Informacije</a:t>
            </a:r>
            <a:r>
              <a:rPr lang="en-GB" sz="1600">
                <a:solidFill>
                  <a:schemeClr val="tx1"/>
                </a:solidFill>
              </a:rPr>
              <a:t> o </a:t>
            </a:r>
            <a:r>
              <a:rPr lang="en-GB" sz="1600">
                <a:solidFill>
                  <a:schemeClr val="tx1"/>
                </a:solidFill>
              </a:rPr>
              <a:t>sveu</a:t>
            </a:r>
            <a:r>
              <a:rPr lang="hr-HR" sz="1600">
                <a:solidFill>
                  <a:schemeClr val="tx1"/>
                </a:solidFill>
              </a:rPr>
              <a:t>čilišnim </a:t>
            </a:r>
            <a:r>
              <a:rPr lang="en-GB" sz="1600">
                <a:solidFill>
                  <a:schemeClr val="tx1"/>
                </a:solidFill>
              </a:rPr>
              <a:t>klubovima</a:t>
            </a:r>
            <a:r>
              <a:rPr lang="en-GB" sz="1600">
                <a:solidFill>
                  <a:schemeClr val="tx1"/>
                </a:solidFill>
              </a:rPr>
              <a:t> I </a:t>
            </a:r>
            <a:r>
              <a:rPr lang="en-GB" sz="1600">
                <a:solidFill>
                  <a:schemeClr val="tx1"/>
                </a:solidFill>
              </a:rPr>
              <a:t>aktivnostima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Prikaz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dostupnih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rekreacija</a:t>
            </a:r>
            <a:r>
              <a:rPr lang="en-GB" sz="1600">
                <a:solidFill>
                  <a:schemeClr val="tx1"/>
                </a:solidFill>
              </a:rPr>
              <a:t>; </a:t>
            </a:r>
            <a:r>
              <a:rPr lang="en-GB" sz="1600">
                <a:solidFill>
                  <a:schemeClr val="tx1"/>
                </a:solidFill>
              </a:rPr>
              <a:t>izleti</a:t>
            </a:r>
            <a:r>
              <a:rPr lang="en-GB" sz="1600">
                <a:solidFill>
                  <a:schemeClr val="tx1"/>
                </a:solidFill>
              </a:rPr>
              <a:t>, sport</a:t>
            </a:r>
            <a:endParaRPr/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Kalendar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nadolaze</a:t>
            </a:r>
            <a:r>
              <a:rPr lang="hr-HR" sz="1600">
                <a:solidFill>
                  <a:schemeClr val="tx1"/>
                </a:solidFill>
              </a:rPr>
              <a:t>ćih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kulturnih</a:t>
            </a:r>
            <a:r>
              <a:rPr lang="en-GB" sz="1600">
                <a:solidFill>
                  <a:schemeClr val="tx1"/>
                </a:solidFill>
              </a:rPr>
              <a:t> do</a:t>
            </a:r>
            <a:r>
              <a:rPr lang="hr-HR" sz="1600">
                <a:solidFill>
                  <a:schemeClr val="tx1"/>
                </a:solidFill>
              </a:rPr>
              <a:t>gađaja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Opisi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aktivnosti</a:t>
            </a:r>
            <a:r>
              <a:rPr lang="en-GB" sz="1600">
                <a:solidFill>
                  <a:schemeClr val="tx1"/>
                </a:solidFill>
              </a:rPr>
              <a:t> s </a:t>
            </a:r>
            <a:r>
              <a:rPr lang="en-GB" sz="1600">
                <a:solidFill>
                  <a:schemeClr val="tx1"/>
                </a:solidFill>
              </a:rPr>
              <a:t>datumom</a:t>
            </a:r>
            <a:r>
              <a:rPr lang="en-GB" sz="1600">
                <a:solidFill>
                  <a:schemeClr val="tx1"/>
                </a:solidFill>
              </a:rPr>
              <a:t> i </a:t>
            </a:r>
            <a:r>
              <a:rPr lang="en-GB" sz="1600">
                <a:solidFill>
                  <a:schemeClr val="tx1"/>
                </a:solidFill>
              </a:rPr>
              <a:t>lokacijom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1094014791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7544" y="516815"/>
            <a:ext cx="4715738" cy="4090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4506733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3384376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Oglasi</a:t>
            </a:r>
            <a:endParaRPr lang="en-GB" sz="4800"/>
          </a:p>
        </p:txBody>
      </p:sp>
      <p:pic>
        <p:nvPicPr>
          <p:cNvPr id="66334126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1596286788" name="TextBox 4"/>
          <p:cNvSpPr txBox="1"/>
          <p:nvPr/>
        </p:nvSpPr>
        <p:spPr bwMode="auto">
          <a:xfrm>
            <a:off x="5436096" y="1438970"/>
            <a:ext cx="3384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Digitalna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oglasna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ploca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omogucuje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jednostavno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oglasavanje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unutar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kampusa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Prijava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putem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AAI@EduHr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racuna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Kategorije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oglasa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Gumb za </a:t>
            </a:r>
            <a:r>
              <a:rPr lang="en-GB" sz="1600">
                <a:solidFill>
                  <a:schemeClr val="tx1"/>
                </a:solidFill>
              </a:rPr>
              <a:t>objavljivanje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Search bar </a:t>
            </a:r>
            <a:r>
              <a:rPr lang="en-GB" sz="1600">
                <a:solidFill>
                  <a:schemeClr val="tx1"/>
                </a:solidFill>
              </a:rPr>
              <a:t>i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filteri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1138330261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0745" y="534884"/>
            <a:ext cx="4689979" cy="4068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617904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3384376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Lokacije</a:t>
            </a:r>
            <a:endParaRPr lang="en-GB" sz="4800"/>
          </a:p>
        </p:txBody>
      </p:sp>
      <p:pic>
        <p:nvPicPr>
          <p:cNvPr id="50943169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319129382" name="TextBox 4"/>
          <p:cNvSpPr txBox="1"/>
          <p:nvPr/>
        </p:nvSpPr>
        <p:spPr bwMode="auto">
          <a:xfrm>
            <a:off x="5436096" y="1438970"/>
            <a:ext cx="3168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Interktivna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karta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sveu</a:t>
            </a:r>
            <a:r>
              <a:rPr lang="hr-HR" sz="1600">
                <a:solidFill>
                  <a:schemeClr val="tx1"/>
                </a:solidFill>
              </a:rPr>
              <a:t>č</a:t>
            </a:r>
            <a:r>
              <a:rPr lang="en-GB" sz="1600">
                <a:solidFill>
                  <a:schemeClr val="tx1"/>
                </a:solidFill>
              </a:rPr>
              <a:t>ili</a:t>
            </a:r>
            <a:r>
              <a:rPr lang="hr-HR" sz="1600">
                <a:solidFill>
                  <a:schemeClr val="tx1"/>
                </a:solidFill>
              </a:rPr>
              <a:t>šta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Opis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funkcija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zgrada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Adrese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i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radno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vrijeme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objekata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1378407539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0544" y="536380"/>
            <a:ext cx="4693180" cy="407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4269710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3384376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Knji</a:t>
            </a:r>
            <a:r>
              <a:rPr lang="hr-HR" sz="4800"/>
              <a:t>ž</a:t>
            </a:r>
            <a:r>
              <a:rPr lang="en-GB" sz="4800"/>
              <a:t>nica</a:t>
            </a:r>
            <a:endParaRPr lang="en-GB" sz="4800"/>
          </a:p>
        </p:txBody>
      </p:sp>
      <p:pic>
        <p:nvPicPr>
          <p:cNvPr id="140750905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744970224" name="TextBox 4"/>
          <p:cNvSpPr txBox="1"/>
          <p:nvPr/>
        </p:nvSpPr>
        <p:spPr bwMode="auto">
          <a:xfrm>
            <a:off x="5436096" y="1438970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Radno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vrijeme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Dostupnost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knjiga</a:t>
            </a:r>
            <a:endParaRPr lang="en-GB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 sz="1600">
                <a:solidFill>
                  <a:schemeClr val="tx1"/>
                </a:solidFill>
              </a:rPr>
              <a:t>Filteri</a:t>
            </a:r>
            <a:r>
              <a:rPr lang="en-GB" sz="1600">
                <a:solidFill>
                  <a:schemeClr val="tx1"/>
                </a:solidFill>
              </a:rPr>
              <a:t> za </a:t>
            </a:r>
            <a:r>
              <a:rPr lang="en-GB" sz="1600">
                <a:solidFill>
                  <a:schemeClr val="tx1"/>
                </a:solidFill>
              </a:rPr>
              <a:t>pretragu</a:t>
            </a:r>
            <a:r>
              <a:rPr lang="en-GB" sz="1600">
                <a:solidFill>
                  <a:schemeClr val="tx1"/>
                </a:solidFill>
              </a:rPr>
              <a:t>:</a:t>
            </a:r>
            <a:endParaRPr/>
          </a:p>
          <a:p>
            <a:pPr lvl="5">
              <a:buClr>
                <a:schemeClr val="tx1"/>
              </a:buClr>
              <a:defRPr/>
            </a:pPr>
            <a:r>
              <a:rPr lang="en-GB" sz="1600">
                <a:solidFill>
                  <a:schemeClr val="tx1"/>
                </a:solidFill>
              </a:rPr>
              <a:t>	Po </a:t>
            </a:r>
            <a:r>
              <a:rPr lang="en-GB" sz="1600">
                <a:solidFill>
                  <a:schemeClr val="tx1"/>
                </a:solidFill>
              </a:rPr>
              <a:t>nazivu</a:t>
            </a:r>
            <a:r>
              <a:rPr lang="en-GB" sz="1600">
                <a:solidFill>
                  <a:schemeClr val="tx1"/>
                </a:solidFill>
              </a:rPr>
              <a:t> </a:t>
            </a:r>
            <a:r>
              <a:rPr lang="en-GB" sz="1600">
                <a:solidFill>
                  <a:schemeClr val="tx1"/>
                </a:solidFill>
              </a:rPr>
              <a:t>knjige</a:t>
            </a:r>
            <a:endParaRPr lang="en-GB" sz="1600">
              <a:solidFill>
                <a:schemeClr val="tx1"/>
              </a:solidFill>
            </a:endParaRPr>
          </a:p>
          <a:p>
            <a:pPr lvl="5">
              <a:buClr>
                <a:schemeClr val="tx1"/>
              </a:buClr>
              <a:defRPr/>
            </a:pPr>
            <a:r>
              <a:rPr lang="en-GB" sz="1600">
                <a:solidFill>
                  <a:schemeClr val="tx1"/>
                </a:solidFill>
              </a:rPr>
              <a:t>	Po </a:t>
            </a:r>
            <a:r>
              <a:rPr lang="en-GB" sz="1600">
                <a:solidFill>
                  <a:schemeClr val="tx1"/>
                </a:solidFill>
              </a:rPr>
              <a:t>godini</a:t>
            </a:r>
            <a:endParaRPr lang="en-GB" sz="1600">
              <a:solidFill>
                <a:schemeClr val="tx1"/>
              </a:solidFill>
            </a:endParaRPr>
          </a:p>
          <a:p>
            <a:pPr lvl="5">
              <a:buClr>
                <a:schemeClr val="tx1"/>
              </a:buClr>
              <a:defRPr/>
            </a:pPr>
            <a:r>
              <a:rPr lang="en-GB" sz="1600">
                <a:solidFill>
                  <a:schemeClr val="tx1"/>
                </a:solidFill>
              </a:rPr>
              <a:t>	Po </a:t>
            </a:r>
            <a:r>
              <a:rPr lang="hr-HR" sz="1600">
                <a:solidFill>
                  <a:schemeClr val="tx1"/>
                </a:solidFill>
              </a:rPr>
              <a:t>žanru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40123881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7544" y="536380"/>
            <a:ext cx="4693180" cy="4071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788448" name="Title 1"/>
          <p:cNvSpPr>
            <a:spLocks noGrp="1"/>
          </p:cNvSpPr>
          <p:nvPr>
            <p:ph type="title"/>
          </p:nvPr>
        </p:nvSpPr>
        <p:spPr bwMode="auto">
          <a:xfrm>
            <a:off x="720000" y="1904431"/>
            <a:ext cx="7704000" cy="1334637"/>
          </a:xfrm>
        </p:spPr>
        <p:txBody>
          <a:bodyPr/>
          <a:lstStyle/>
          <a:p>
            <a:pPr algn="ctr">
              <a:defRPr/>
            </a:pPr>
            <a:r>
              <a:rPr lang="en-GB" sz="5400"/>
              <a:t>Hvala </a:t>
            </a:r>
            <a:r>
              <a:rPr lang="en-GB" sz="5400"/>
              <a:t>na</a:t>
            </a:r>
            <a:r>
              <a:rPr lang="en-GB" sz="5400"/>
              <a:t> </a:t>
            </a:r>
            <a:r>
              <a:rPr lang="hr-HR" sz="5400"/>
              <a:t>pažnji</a:t>
            </a:r>
            <a:endParaRPr lang="en-GB" sz="5400"/>
          </a:p>
        </p:txBody>
      </p:sp>
      <p:sp>
        <p:nvSpPr>
          <p:cNvPr id="1434979237" name="TextBox 2"/>
          <p:cNvSpPr txBox="1"/>
          <p:nvPr/>
        </p:nvSpPr>
        <p:spPr bwMode="auto">
          <a:xfrm>
            <a:off x="1439652" y="3239068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chemeClr val="tx1"/>
                </a:solidFill>
              </a:rPr>
              <a:t>Dominik Juri</a:t>
            </a:r>
            <a:r>
              <a:rPr lang="hr-HR" sz="1400">
                <a:solidFill>
                  <a:schemeClr val="tx1"/>
                </a:solidFill>
              </a:rPr>
              <a:t>čić , Stela Šimunov, Matija Martinović, Nera Grgić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024288" name="Google Shape;172;p33"/>
          <p:cNvSpPr txBox="1">
            <a:spLocks noGrp="1"/>
          </p:cNvSpPr>
          <p:nvPr>
            <p:ph type="title"/>
          </p:nvPr>
        </p:nvSpPr>
        <p:spPr bwMode="auto">
          <a:xfrm>
            <a:off x="762750" y="411510"/>
            <a:ext cx="7618500" cy="86409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4800"/>
              <a:t>UniHub</a:t>
            </a:r>
            <a:endParaRPr sz="4800"/>
          </a:p>
        </p:txBody>
      </p:sp>
      <p:sp>
        <p:nvSpPr>
          <p:cNvPr id="668077838" name="Google Shape;173;p33"/>
          <p:cNvSpPr txBox="1">
            <a:spLocks noGrp="1"/>
          </p:cNvSpPr>
          <p:nvPr>
            <p:ph type="body" idx="1"/>
          </p:nvPr>
        </p:nvSpPr>
        <p:spPr bwMode="auto">
          <a:xfrm>
            <a:off x="760312" y="1275606"/>
            <a:ext cx="8204176" cy="338437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285750" indent="-285750">
              <a:defRPr/>
            </a:pPr>
            <a:r>
              <a:rPr lang="hr-HR" sz="1600"/>
              <a:t>Centralni backend </a:t>
            </a:r>
            <a:r>
              <a:rPr lang="en-GB" sz="1600"/>
              <a:t>za </a:t>
            </a:r>
            <a:r>
              <a:rPr lang="en-GB" sz="1600"/>
              <a:t>fakultete</a:t>
            </a:r>
            <a:r>
              <a:rPr lang="en-GB" sz="1600"/>
              <a:t> – </a:t>
            </a:r>
            <a:r>
              <a:rPr lang="en-GB" sz="1600"/>
              <a:t>organizator</a:t>
            </a:r>
            <a:r>
              <a:rPr lang="en-GB" sz="1600"/>
              <a:t> </a:t>
            </a:r>
            <a:r>
              <a:rPr lang="en-GB" sz="1600"/>
              <a:t>vremena</a:t>
            </a:r>
            <a:r>
              <a:rPr lang="en-GB" sz="1600"/>
              <a:t> </a:t>
            </a:r>
            <a:r>
              <a:rPr lang="en-GB" sz="1600"/>
              <a:t>i</a:t>
            </a:r>
            <a:r>
              <a:rPr lang="en-GB" sz="1600"/>
              <a:t> </a:t>
            </a:r>
            <a:r>
              <a:rPr lang="en-GB" sz="1600"/>
              <a:t>prostora</a:t>
            </a:r>
            <a:r>
              <a:rPr lang="en-GB" sz="1600"/>
              <a:t> za Student HUB </a:t>
            </a:r>
            <a:r>
              <a:rPr lang="en-GB" sz="1600"/>
              <a:t>i</a:t>
            </a:r>
            <a:r>
              <a:rPr lang="en-GB" sz="1600"/>
              <a:t> </a:t>
            </a:r>
            <a:r>
              <a:rPr lang="en-GB" sz="1600"/>
              <a:t>sli</a:t>
            </a:r>
            <a:r>
              <a:rPr lang="hr-HR" sz="1600"/>
              <a:t>č</a:t>
            </a:r>
            <a:r>
              <a:rPr lang="en-GB" sz="1600"/>
              <a:t>ne </a:t>
            </a:r>
            <a:r>
              <a:rPr lang="en-GB" sz="1600"/>
              <a:t>pametne</a:t>
            </a:r>
            <a:r>
              <a:rPr lang="en-GB" sz="1600"/>
              <a:t> </a:t>
            </a:r>
            <a:r>
              <a:rPr lang="en-GB" sz="1600"/>
              <a:t>studentske</a:t>
            </a:r>
            <a:r>
              <a:rPr lang="en-GB" sz="1600"/>
              <a:t> </a:t>
            </a:r>
            <a:r>
              <a:rPr lang="en-GB" sz="1600"/>
              <a:t>aplikacije</a:t>
            </a:r>
            <a:endParaRPr lang="en-GB" sz="1600"/>
          </a:p>
          <a:p>
            <a:pPr marL="285750" indent="-285750">
              <a:defRPr/>
            </a:pPr>
            <a:endParaRPr lang="en-GB" sz="1600"/>
          </a:p>
          <a:p>
            <a:pPr marL="285750" indent="-285750">
              <a:defRPr/>
            </a:pPr>
            <a:r>
              <a:rPr lang="en-GB" sz="1600"/>
              <a:t>UniHUB</a:t>
            </a:r>
            <a:r>
              <a:rPr lang="en-GB" sz="1600"/>
              <a:t> main feature - brine o tome da </a:t>
            </a:r>
            <a:r>
              <a:rPr lang="en-GB" sz="1600"/>
              <a:t>nema</a:t>
            </a:r>
            <a:r>
              <a:rPr lang="en-GB" sz="1600"/>
              <a:t> </a:t>
            </a:r>
            <a:r>
              <a:rPr lang="en-GB" sz="1600"/>
              <a:t>vremenskih</a:t>
            </a:r>
            <a:r>
              <a:rPr lang="en-GB" sz="1600"/>
              <a:t> </a:t>
            </a:r>
            <a:r>
              <a:rPr lang="en-GB" sz="1600"/>
              <a:t>i</a:t>
            </a:r>
            <a:r>
              <a:rPr lang="en-GB" sz="1600"/>
              <a:t> </a:t>
            </a:r>
            <a:r>
              <a:rPr lang="en-GB" sz="1600"/>
              <a:t>prostornih</a:t>
            </a:r>
            <a:r>
              <a:rPr lang="en-GB" sz="1600"/>
              <a:t> </a:t>
            </a:r>
            <a:r>
              <a:rPr lang="en-GB" sz="1600"/>
              <a:t>konflikata</a:t>
            </a:r>
            <a:r>
              <a:rPr lang="en-GB" sz="1600"/>
              <a:t> u </a:t>
            </a:r>
            <a:r>
              <a:rPr lang="en-GB" sz="1600"/>
              <a:t>rasporedu</a:t>
            </a:r>
            <a:endParaRPr lang="en-GB" sz="1600"/>
          </a:p>
          <a:p>
            <a:pPr marL="285750" indent="-285750">
              <a:defRPr/>
            </a:pPr>
            <a:endParaRPr lang="en-GB" sz="1600"/>
          </a:p>
          <a:p>
            <a:pPr marL="285750" indent="-285750">
              <a:defRPr/>
            </a:pPr>
            <a:r>
              <a:rPr lang="en-GB" sz="1600"/>
              <a:t>Admini</a:t>
            </a:r>
            <a:r>
              <a:rPr lang="en-GB" sz="1600"/>
              <a:t> </a:t>
            </a:r>
            <a:r>
              <a:rPr lang="en-GB" sz="1600"/>
              <a:t>i</a:t>
            </a:r>
            <a:r>
              <a:rPr lang="en-GB" sz="1600"/>
              <a:t> </a:t>
            </a:r>
            <a:r>
              <a:rPr lang="en-GB" sz="1600"/>
              <a:t>profesori</a:t>
            </a:r>
            <a:r>
              <a:rPr lang="en-GB" sz="1600"/>
              <a:t> </a:t>
            </a:r>
            <a:r>
              <a:rPr lang="en-GB" sz="1600"/>
              <a:t>mogu</a:t>
            </a:r>
            <a:r>
              <a:rPr lang="en-GB" sz="1600"/>
              <a:t> </a:t>
            </a:r>
            <a:r>
              <a:rPr lang="en-GB" sz="1600"/>
              <a:t>dodavati</a:t>
            </a:r>
            <a:r>
              <a:rPr lang="en-GB" sz="1600"/>
              <a:t> </a:t>
            </a:r>
            <a:r>
              <a:rPr lang="en-GB" sz="1600"/>
              <a:t>doga</a:t>
            </a:r>
            <a:r>
              <a:rPr lang="hr-HR" sz="1600"/>
              <a:t>đaje</a:t>
            </a:r>
            <a:r>
              <a:rPr lang="en-GB" sz="1600"/>
              <a:t> </a:t>
            </a:r>
            <a:r>
              <a:rPr lang="en-GB" sz="1600"/>
              <a:t>koje</a:t>
            </a:r>
            <a:r>
              <a:rPr lang="en-GB" sz="1600"/>
              <a:t> </a:t>
            </a:r>
            <a:r>
              <a:rPr lang="en-GB" sz="1600"/>
              <a:t>onda</a:t>
            </a:r>
            <a:r>
              <a:rPr lang="en-GB" sz="1600"/>
              <a:t> </a:t>
            </a:r>
            <a:r>
              <a:rPr lang="en-GB" sz="1600"/>
              <a:t>studenti</a:t>
            </a:r>
            <a:r>
              <a:rPr lang="en-GB" sz="1600"/>
              <a:t> </a:t>
            </a:r>
            <a:r>
              <a:rPr lang="en-GB" sz="1600"/>
              <a:t>mogu</a:t>
            </a:r>
            <a:r>
              <a:rPr lang="en-GB" sz="1600"/>
              <a:t> </a:t>
            </a:r>
            <a:r>
              <a:rPr lang="en-GB" sz="1600"/>
              <a:t>vidjeti</a:t>
            </a:r>
            <a:endParaRPr lang="en-GB" sz="1600"/>
          </a:p>
          <a:p>
            <a:pPr marL="0" indent="0">
              <a:buNone/>
              <a:defRPr/>
            </a:pPr>
            <a:endParaRPr lang="en-GB" sz="1600"/>
          </a:p>
          <a:p>
            <a:pPr marL="285750" indent="-285750">
              <a:defRPr/>
            </a:pPr>
            <a:r>
              <a:rPr lang="en-GB" sz="1600"/>
              <a:t>Podr</a:t>
            </a:r>
            <a:r>
              <a:rPr lang="hr-HR" sz="1600"/>
              <a:t>ž</a:t>
            </a:r>
            <a:r>
              <a:rPr lang="en-GB" sz="1600"/>
              <a:t>ava student hub, </a:t>
            </a:r>
            <a:r>
              <a:rPr lang="en-GB" sz="1600"/>
              <a:t>oglase</a:t>
            </a:r>
            <a:r>
              <a:rPr lang="en-GB" sz="1600"/>
              <a:t>, </a:t>
            </a:r>
            <a:r>
              <a:rPr lang="en-GB" sz="1600"/>
              <a:t>klubove</a:t>
            </a:r>
            <a:endParaRPr lang="en-GB" sz="1600"/>
          </a:p>
          <a:p>
            <a:pPr marL="285750" indent="-285750">
              <a:defRPr/>
            </a:pPr>
            <a:endParaRPr lang="en-GB" sz="1600"/>
          </a:p>
          <a:p>
            <a:pPr marL="285750" indent="-285750">
              <a:defRPr/>
            </a:pPr>
            <a:r>
              <a:rPr lang="en-GB" sz="1600"/>
              <a:t>Ukratko</a:t>
            </a:r>
            <a:r>
              <a:rPr lang="en-GB" sz="1600"/>
              <a:t> – </a:t>
            </a:r>
            <a:r>
              <a:rPr lang="en-GB" sz="1600"/>
              <a:t>UniHUB</a:t>
            </a:r>
            <a:r>
              <a:rPr lang="en-GB" sz="1600"/>
              <a:t> </a:t>
            </a:r>
            <a:r>
              <a:rPr lang="en-GB" sz="1600"/>
              <a:t>nije</a:t>
            </a:r>
            <a:r>
              <a:rPr lang="en-GB" sz="1600"/>
              <a:t> </a:t>
            </a:r>
            <a:r>
              <a:rPr lang="en-GB" sz="1600"/>
              <a:t>samo</a:t>
            </a:r>
            <a:r>
              <a:rPr lang="en-GB" sz="1600"/>
              <a:t> backend, to je </a:t>
            </a:r>
            <a:r>
              <a:rPr lang="en-GB" sz="1600"/>
              <a:t>temelj</a:t>
            </a:r>
            <a:r>
              <a:rPr lang="en-GB" sz="1600"/>
              <a:t> </a:t>
            </a:r>
            <a:r>
              <a:rPr lang="en-GB" sz="1600"/>
              <a:t>jedne</a:t>
            </a:r>
            <a:r>
              <a:rPr lang="en-GB" sz="1600"/>
              <a:t> </a:t>
            </a:r>
            <a:r>
              <a:rPr lang="en-GB" sz="1600"/>
              <a:t>nove</a:t>
            </a:r>
            <a:r>
              <a:rPr lang="en-GB" sz="1600"/>
              <a:t>, </a:t>
            </a:r>
            <a:r>
              <a:rPr lang="en-GB" sz="1600"/>
              <a:t>digitalno</a:t>
            </a:r>
            <a:r>
              <a:rPr lang="en-GB" sz="1600"/>
              <a:t> </a:t>
            </a:r>
            <a:r>
              <a:rPr lang="en-GB" sz="1600"/>
              <a:t>povezanije</a:t>
            </a:r>
            <a:r>
              <a:rPr lang="en-GB" sz="1600"/>
              <a:t> </a:t>
            </a:r>
            <a:r>
              <a:rPr lang="en-GB" sz="1600"/>
              <a:t>studentske</a:t>
            </a:r>
            <a:r>
              <a:rPr lang="en-GB" sz="1600"/>
              <a:t> </a:t>
            </a:r>
            <a:r>
              <a:rPr lang="en-GB" sz="1600"/>
              <a:t>svakodnevice</a:t>
            </a:r>
            <a:endParaRPr lang="en-GB" sz="1600"/>
          </a:p>
          <a:p>
            <a:pPr marL="285750" indent="-285750">
              <a:defRPr/>
            </a:pPr>
            <a:endParaRPr lang="en-GB" sz="1600"/>
          </a:p>
          <a:p>
            <a:pPr marL="285750" indent="-285750">
              <a:defRPr/>
            </a:pPr>
            <a:r>
              <a:rPr lang="en-GB" sz="1600"/>
              <a:t>Student HUB, </a:t>
            </a:r>
            <a:r>
              <a:rPr lang="en-GB" sz="1600"/>
              <a:t>Razlog</a:t>
            </a:r>
            <a:r>
              <a:rPr lang="en-GB" sz="1600"/>
              <a:t>: </a:t>
            </a:r>
            <a:r>
              <a:rPr lang="en-GB" sz="1600"/>
              <a:t>Nedostatak</a:t>
            </a:r>
            <a:r>
              <a:rPr lang="en-GB" sz="1600"/>
              <a:t> </a:t>
            </a:r>
            <a:r>
              <a:rPr lang="en-GB" sz="1600"/>
              <a:t>jedinstvenog</a:t>
            </a:r>
            <a:r>
              <a:rPr lang="en-GB" sz="1600"/>
              <a:t> </a:t>
            </a:r>
            <a:r>
              <a:rPr lang="en-GB" sz="1600"/>
              <a:t>huba</a:t>
            </a:r>
            <a:r>
              <a:rPr lang="en-GB" sz="1600"/>
              <a:t> za </a:t>
            </a:r>
            <a:r>
              <a:rPr lang="en-GB" sz="1600"/>
              <a:t>infromacije</a:t>
            </a:r>
            <a:r>
              <a:rPr lang="en-GB" sz="1600"/>
              <a:t> </a:t>
            </a:r>
            <a:r>
              <a:rPr lang="en-GB" sz="1600"/>
              <a:t>va</a:t>
            </a:r>
            <a:r>
              <a:rPr lang="hr-HR" sz="1600"/>
              <a:t>ž</a:t>
            </a:r>
            <a:r>
              <a:rPr lang="en-GB" sz="1600"/>
              <a:t>ne </a:t>
            </a:r>
            <a:r>
              <a:rPr lang="en-GB" sz="1600"/>
              <a:t>studentima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482333" name="Google Shape;173;p33"/>
          <p:cNvSpPr txBox="1">
            <a:spLocks noGrp="1"/>
          </p:cNvSpPr>
          <p:nvPr>
            <p:ph type="body" idx="1"/>
          </p:nvPr>
        </p:nvSpPr>
        <p:spPr bwMode="auto">
          <a:xfrm>
            <a:off x="405619" y="354488"/>
            <a:ext cx="8148232" cy="297282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Zaboravi na 10 različitih aplikacija, web stranica i grupa</a:t>
            </a:r>
            <a:r>
              <a:rPr lang="hr-HR" sz="2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,</a:t>
            </a:r>
            <a:r>
              <a:rPr lang="en-GB" sz="2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</a:t>
            </a:r>
            <a:r>
              <a:rPr lang="en" sz="2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uz našu aplikaciju imaš raspored, menzu, događanja i oglasnu ploču odmah pri ruci.</a:t>
            </a:r>
            <a:endParaRPr lang="en" sz="24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24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24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Nema nepotrebnih funkcija – samo ono što ti zaista treba.</a:t>
            </a:r>
            <a:endParaRPr lang="en" sz="18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/>
          </a:p>
        </p:txBody>
      </p:sp>
      <p:pic>
        <p:nvPicPr>
          <p:cNvPr id="1086279910" name="Pictur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28044" y="2355726"/>
            <a:ext cx="2887912" cy="2887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567077" name="Google Shape;172;p33"/>
          <p:cNvSpPr txBox="1">
            <a:spLocks noGrp="1"/>
          </p:cNvSpPr>
          <p:nvPr>
            <p:ph type="title"/>
          </p:nvPr>
        </p:nvSpPr>
        <p:spPr bwMode="auto">
          <a:xfrm>
            <a:off x="762678" y="355005"/>
            <a:ext cx="7618500" cy="6983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4800"/>
              <a:t>Problemi kod studenata</a:t>
            </a:r>
            <a:endParaRPr sz="4800"/>
          </a:p>
        </p:txBody>
      </p:sp>
      <p:sp>
        <p:nvSpPr>
          <p:cNvPr id="1174893242" name="Google Shape;173;p33"/>
          <p:cNvSpPr txBox="1">
            <a:spLocks noGrp="1"/>
          </p:cNvSpPr>
          <p:nvPr>
            <p:ph type="body" idx="1"/>
          </p:nvPr>
        </p:nvSpPr>
        <p:spPr bwMode="auto">
          <a:xfrm>
            <a:off x="759642" y="1275606"/>
            <a:ext cx="5196299" cy="317542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Stud</a:t>
            </a: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enti se svakodnevno suočavaju s nizom problema u organizaciji svog vremena i obaveza:</a:t>
            </a:r>
            <a:endParaRPr lang="hr-HR" sz="16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/>
          </a:p>
          <a:p>
            <a: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1"/>
              <a:t>Nepregledne informacije</a:t>
            </a:r>
            <a:endParaRPr sz="1600" b="1"/>
          </a:p>
          <a:p>
            <a: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/>
              <a:t>Sve je razbacano</a:t>
            </a:r>
            <a:endParaRPr/>
          </a:p>
          <a:p>
            <a: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/>
              <a:t>Neke infromacije su na oglasnoj ploči neke na stranici</a:t>
            </a:r>
            <a:endParaRPr/>
          </a:p>
          <a:p>
            <a: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1"/>
              <a:t>Infromacije na različitim stranicama</a:t>
            </a:r>
            <a:endParaRPr sz="1600" b="1"/>
          </a:p>
          <a:p>
            <a: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/>
              <a:t>Infromacije dostupne na internetu su sve na različitim stranicama </a:t>
            </a:r>
            <a:endParaRPr/>
          </a:p>
          <a:p>
            <a: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1"/>
              <a:t>Loša povezanost i komunikacija</a:t>
            </a:r>
            <a:endParaRPr sz="1600" b="1"/>
          </a:p>
          <a:p>
            <a: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/>
              <a:t>Informacije ne dolaze do svih studenata jednako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787123" name="Google Shape;172;p33"/>
          <p:cNvSpPr txBox="1">
            <a:spLocks noGrp="1"/>
          </p:cNvSpPr>
          <p:nvPr>
            <p:ph type="title"/>
          </p:nvPr>
        </p:nvSpPr>
        <p:spPr bwMode="auto">
          <a:xfrm>
            <a:off x="683568" y="411510"/>
            <a:ext cx="7618500" cy="86409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4800"/>
              <a:t>Naša rješenja</a:t>
            </a:r>
            <a:endParaRPr sz="4800"/>
          </a:p>
        </p:txBody>
      </p:sp>
      <p:sp>
        <p:nvSpPr>
          <p:cNvPr id="340034334" name="Google Shape;173;p33"/>
          <p:cNvSpPr txBox="1">
            <a:spLocks noGrp="1"/>
          </p:cNvSpPr>
          <p:nvPr>
            <p:ph type="body" idx="1"/>
          </p:nvPr>
        </p:nvSpPr>
        <p:spPr bwMode="auto">
          <a:xfrm>
            <a:off x="683568" y="1700581"/>
            <a:ext cx="7916144" cy="303140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1600"/>
              <a:t>Raspored, kalendar, menza, gužva u menzi, oglasi itd.. se nalaze na jednom mjestu.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1600"/>
              <a:t>Jednostavan, brzi pregled svih potrebnih informacija.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hr-HR" sz="1600"/>
          </a:p>
          <a:p>
            <a:pPr marL="139699" indent="0">
              <a:buClr>
                <a:schemeClr val="dk1"/>
              </a:buClr>
              <a:buSzPts val="1400"/>
              <a:buFont typeface="Albert Sans"/>
              <a:buNone/>
              <a:defRPr/>
            </a:pPr>
            <a:r>
              <a:rPr lang="hr-HR" sz="1600"/>
              <a:t>StudentHub integrira </a:t>
            </a: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podatke koje inače moraš tražiti na više mjesta:</a:t>
            </a:r>
            <a:endParaRPr lang="hr-HR" sz="1600" b="0" i="0" u="none" strike="noStrike" cap="none" spc="0">
              <a:solidFill>
                <a:schemeClr val="dk1"/>
              </a:solidFill>
              <a:latin typeface="Albert Sans"/>
              <a:cs typeface="Albert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Stanje na ixsici</a:t>
            </a:r>
            <a:endParaRPr lang="hr-HR" sz="1600" b="0" i="0" u="none" strike="noStrike" cap="none" spc="0">
              <a:solidFill>
                <a:schemeClr val="dk1"/>
              </a:solidFill>
              <a:latin typeface="Albert Sans"/>
              <a:cs typeface="Albert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Tjedni raspored</a:t>
            </a:r>
            <a:endParaRPr/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Konflikti u rasporedu</a:t>
            </a:r>
            <a:endParaRPr lang="hr-HR" sz="1600" b="0" i="0" u="none" strike="noStrike" cap="none" spc="0">
              <a:solidFill>
                <a:schemeClr val="dk1"/>
              </a:solidFill>
              <a:latin typeface="Albert Sans"/>
              <a:cs typeface="Albert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Meni i gužva u menzi</a:t>
            </a:r>
            <a:endParaRPr lang="hr-HR" sz="1600" b="0" i="0" u="none" strike="noStrike" cap="none" spc="0">
              <a:solidFill>
                <a:schemeClr val="dk1"/>
              </a:solidFill>
              <a:latin typeface="Albert Sans"/>
              <a:cs typeface="Albert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Događanja na faksu i u gradu</a:t>
            </a:r>
            <a:endParaRPr lang="hr-HR" sz="1600" b="0" i="0" u="none" strike="noStrike" cap="none" spc="0">
              <a:solidFill>
                <a:schemeClr val="dk1"/>
              </a:solidFill>
              <a:latin typeface="Albert Sans"/>
              <a:cs typeface="Albert Sans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pPr>
            <a:r>
              <a:rPr lang="hr-HR" sz="1600" b="0" i="0" u="none" strike="noStrike" cap="none" spc="0">
                <a:solidFill>
                  <a:schemeClr val="dk1"/>
                </a:solidFill>
                <a:latin typeface="Albert Sans"/>
                <a:ea typeface="Albert Sans"/>
                <a:cs typeface="Albert Sans"/>
              </a:rPr>
              <a:t>    Oglasi i razmjena među studentima</a:t>
            </a:r>
            <a:endParaRPr sz="1600"/>
          </a:p>
        </p:txBody>
      </p:sp>
      <p:sp>
        <p:nvSpPr>
          <p:cNvPr id="844156772" name="TextBox 1"/>
          <p:cNvSpPr txBox="1"/>
          <p:nvPr/>
        </p:nvSpPr>
        <p:spPr bwMode="auto">
          <a:xfrm>
            <a:off x="683568" y="1275606"/>
            <a:ext cx="316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400">
                <a:solidFill>
                  <a:schemeClr val="tx1"/>
                </a:solidFill>
              </a:rPr>
              <a:t>Student Hub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4194100" name="Picture 1477627460"/>
          <p:cNvPicPr>
            <a:picLocks noChangeAspect="1"/>
          </p:cNvPicPr>
          <p:nvPr/>
        </p:nvPicPr>
        <p:blipFill>
          <a:blip r:embed="rId3"/>
          <a:srcRect l="0" t="0" r="0" b="33860"/>
          <a:stretch/>
        </p:blipFill>
        <p:spPr bwMode="auto">
          <a:xfrm>
            <a:off x="1626342" y="298982"/>
            <a:ext cx="4833930" cy="2764523"/>
          </a:xfrm>
          <a:prstGeom prst="rect">
            <a:avLst/>
          </a:prstGeom>
        </p:spPr>
      </p:pic>
      <p:pic>
        <p:nvPicPr>
          <p:cNvPr id="283534774" name="Picture 49783452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99357" y="1992351"/>
            <a:ext cx="1516565" cy="2817541"/>
          </a:xfrm>
          <a:prstGeom prst="rect">
            <a:avLst/>
          </a:prstGeom>
        </p:spPr>
      </p:pic>
      <p:pic>
        <p:nvPicPr>
          <p:cNvPr id="168424237" name="Picture 137042102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23987" y="-740618"/>
            <a:ext cx="6896025" cy="689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06826727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07011" y="304800"/>
            <a:ext cx="4868130" cy="2750468"/>
          </a:xfrm>
          <a:prstGeom prst="rect">
            <a:avLst/>
          </a:prstGeom>
        </p:spPr>
      </p:pic>
      <p:pic>
        <p:nvPicPr>
          <p:cNvPr id="489895956" name="Picture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77053" y="2014654"/>
            <a:ext cx="1546302" cy="2801743"/>
          </a:xfrm>
          <a:prstGeom prst="rect">
            <a:avLst/>
          </a:prstGeom>
        </p:spPr>
      </p:pic>
      <p:pic>
        <p:nvPicPr>
          <p:cNvPr id="857997092" name="Picture 137042102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23987" y="-723875"/>
            <a:ext cx="6896025" cy="689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1005758" name="Google Shape;135;p29"/>
          <p:cNvGraphicFramePr>
            <a:graphicFrameLocks xmlns:a="http://schemas.openxmlformats.org/drawingml/2006/main"/>
          </p:cNvGraphicFramePr>
          <p:nvPr/>
        </p:nvGraphicFramePr>
        <p:xfrm>
          <a:off x="720000" y="1563638"/>
          <a:ext cx="7704000" cy="2960327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{21D1E9A5-B73A-4074-AC79-B86F3B5202C5}</a:tableStyleId>
              </a:tblPr>
              <a:tblGrid>
                <a:gridCol w="2619899"/>
                <a:gridCol w="5084101"/>
              </a:tblGrid>
              <a:tr h="496261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hr-HR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Home</a:t>
                      </a:r>
                      <a:endParaRPr sz="1600" b="1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>
                          <a:alpha val="0"/>
                        </a:srgbClr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Welcome page,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nadolaze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ć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doga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đaji, gužva u Menzi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,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dodatne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aktivnosti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>
                          <a:alpha val="0"/>
                        </a:srgbClr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367886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hr-HR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Raspored</a:t>
                      </a:r>
                      <a:endParaRPr sz="1600" b="1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Kalendar sa aktivnostima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predavanjima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496261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hr-HR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Aktivnosti</a:t>
                      </a:r>
                      <a:endParaRPr sz="1600" b="1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Slobodne aktivnosti na faksu (Klubovi, rekreacij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e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do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gađaji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)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367886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hr-HR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Oglasi</a:t>
                      </a:r>
                      <a:endParaRPr sz="1600" b="1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Studentski oglasi podijeljeni po kategorijama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367886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hr-HR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Men</a:t>
                      </a:r>
                      <a:r>
                        <a:rPr lang="en-GB" sz="1600" b="1" u="sng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za</a:t>
                      </a:r>
                      <a:endParaRPr sz="1600" b="1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Trenutni status na iksici, dnevni meni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gu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ž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va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u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menzama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367886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Lokacije (neimplementirano)</a:t>
                      </a:r>
                      <a:endParaRPr sz="1600"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Prikazuje lokacije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i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radno vrijeme studentskih objekata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496261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Knji</a:t>
                      </a:r>
                      <a:r>
                        <a:rPr lang="hr-HR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ž</a:t>
                      </a:r>
                      <a:r>
                        <a:rPr lang="en-GB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nica</a:t>
                      </a:r>
                      <a:r>
                        <a:rPr lang="en-GB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(</a:t>
                      </a:r>
                      <a:r>
                        <a:rPr lang="en-GB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neimplementirano</a:t>
                      </a:r>
                      <a:r>
                        <a:rPr lang="en-GB" sz="1600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)</a:t>
                      </a:r>
                      <a:endParaRPr sz="1600"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Laka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pristupa</a:t>
                      </a:r>
                      <a:r>
                        <a:rPr lang="hr-HR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č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nost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dostupnih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</a:rPr>
                        <a:t>knjiga</a:t>
                      </a:r>
                      <a:endParaRPr sz="16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0175773" name="Google Shape;139;p29"/>
          <p:cNvSpPr txBox="1">
            <a:spLocks noGrp="1"/>
          </p:cNvSpPr>
          <p:nvPr>
            <p:ph type="title"/>
          </p:nvPr>
        </p:nvSpPr>
        <p:spPr bwMode="auto">
          <a:xfrm>
            <a:off x="720000" y="445025"/>
            <a:ext cx="7704000" cy="97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r-HR" sz="4800" b="0">
                <a:latin typeface="Syne SemiBold"/>
                <a:ea typeface="Syne SemiBold"/>
                <a:cs typeface="Syne SemiBold"/>
              </a:rPr>
              <a:t>Moduli</a:t>
            </a:r>
            <a:endParaRPr sz="4800" b="0">
              <a:latin typeface="Syne SemiBold"/>
              <a:ea typeface="Syne SemiBold"/>
              <a:cs typeface="Syne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901522" name="Title 1"/>
          <p:cNvSpPr>
            <a:spLocks noGrp="1"/>
          </p:cNvSpPr>
          <p:nvPr>
            <p:ph type="title"/>
          </p:nvPr>
        </p:nvSpPr>
        <p:spPr bwMode="auto">
          <a:xfrm>
            <a:off x="5436096" y="536381"/>
            <a:ext cx="2411840" cy="902589"/>
          </a:xfrm>
        </p:spPr>
        <p:txBody>
          <a:bodyPr/>
          <a:lstStyle/>
          <a:p>
            <a:pPr>
              <a:defRPr/>
            </a:pPr>
            <a:r>
              <a:rPr lang="en-GB" sz="4800"/>
              <a:t>Home</a:t>
            </a:r>
            <a:endParaRPr/>
          </a:p>
        </p:txBody>
      </p:sp>
      <p:pic>
        <p:nvPicPr>
          <p:cNvPr id="112629403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536381"/>
            <a:ext cx="4693180" cy="4070737"/>
          </a:xfrm>
          <a:prstGeom prst="rect">
            <a:avLst/>
          </a:prstGeom>
        </p:spPr>
      </p:pic>
      <p:sp>
        <p:nvSpPr>
          <p:cNvPr id="1701979629" name="TextBox 4"/>
          <p:cNvSpPr txBox="1"/>
          <p:nvPr/>
        </p:nvSpPr>
        <p:spPr bwMode="auto">
          <a:xfrm>
            <a:off x="5436096" y="1438970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>
                <a:solidFill>
                  <a:schemeClr val="tx1"/>
                </a:solidFill>
              </a:rPr>
              <a:t>Prikazuje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ime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korisnika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i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aktualni</a:t>
            </a:r>
            <a:r>
              <a:rPr lang="en-GB">
                <a:solidFill>
                  <a:schemeClr val="tx1"/>
                </a:solidFill>
              </a:rPr>
              <a:t> datum</a:t>
            </a:r>
            <a:endParaRPr/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>
                <a:solidFill>
                  <a:schemeClr val="tx1"/>
                </a:solidFill>
              </a:rPr>
              <a:t>Prikaz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vremenske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>
                <a:solidFill>
                  <a:schemeClr val="tx1"/>
                </a:solidFill>
              </a:rPr>
              <a:t>prognoze</a:t>
            </a:r>
            <a:r>
              <a:rPr lang="en-GB">
                <a:solidFill>
                  <a:schemeClr val="tx1"/>
                </a:solidFill>
              </a:rPr>
              <a:t> za Zadar (</a:t>
            </a:r>
            <a:r>
              <a:rPr lang="en-GB">
                <a:solidFill>
                  <a:schemeClr val="tx1"/>
                </a:solidFill>
              </a:rPr>
              <a:t>ikona</a:t>
            </a:r>
            <a:r>
              <a:rPr lang="en-GB">
                <a:solidFill>
                  <a:schemeClr val="tx1"/>
                </a:solidFill>
              </a:rPr>
              <a:t> + </a:t>
            </a:r>
            <a:r>
              <a:rPr lang="en-GB">
                <a:solidFill>
                  <a:schemeClr val="tx1"/>
                </a:solidFill>
              </a:rPr>
              <a:t>temperatura</a:t>
            </a:r>
            <a:r>
              <a:rPr lang="en-GB">
                <a:solidFill>
                  <a:schemeClr val="tx1"/>
                </a:solidFill>
              </a:rPr>
              <a:t> + </a:t>
            </a:r>
            <a:r>
              <a:rPr lang="en-GB">
                <a:solidFill>
                  <a:schemeClr val="tx1"/>
                </a:solidFill>
              </a:rPr>
              <a:t>opis</a:t>
            </a:r>
            <a:r>
              <a:rPr lang="en-GB">
                <a:solidFill>
                  <a:schemeClr val="tx1"/>
                </a:solidFill>
              </a:rPr>
              <a:t>)    </a:t>
            </a:r>
            <a:endParaRPr/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GB">
                <a:solidFill>
                  <a:schemeClr val="tx1"/>
                </a:solidFill>
              </a:rPr>
              <a:t>Kratka </a:t>
            </a:r>
            <a:r>
              <a:rPr lang="en-GB">
                <a:solidFill>
                  <a:schemeClr val="tx1"/>
                </a:solidFill>
              </a:rPr>
              <a:t>poruka</a:t>
            </a:r>
            <a:r>
              <a:rPr lang="en-GB">
                <a:solidFill>
                  <a:schemeClr val="tx1"/>
                </a:solidFill>
              </a:rPr>
              <a:t> o </a:t>
            </a:r>
            <a:r>
              <a:rPr lang="en-GB">
                <a:solidFill>
                  <a:schemeClr val="tx1"/>
                </a:solidFill>
              </a:rPr>
              <a:t>vremenu</a:t>
            </a:r>
            <a:r>
              <a:rPr lang="en-GB">
                <a:solidFill>
                  <a:schemeClr val="tx1"/>
                </a:solidFill>
              </a:rPr>
              <a:t> (</a:t>
            </a:r>
            <a:r>
              <a:rPr lang="en-GB">
                <a:solidFill>
                  <a:schemeClr val="tx1"/>
                </a:solidFill>
              </a:rPr>
              <a:t>npr</a:t>
            </a:r>
            <a:r>
              <a:rPr lang="en-GB">
                <a:solidFill>
                  <a:schemeClr val="tx1"/>
                </a:solidFill>
              </a:rPr>
              <a:t>. "</a:t>
            </a:r>
            <a:r>
              <a:rPr lang="en-GB">
                <a:solidFill>
                  <a:schemeClr val="tx1"/>
                </a:solidFill>
              </a:rPr>
              <a:t>Savršen</a:t>
            </a:r>
            <a:r>
              <a:rPr lang="en-GB">
                <a:solidFill>
                  <a:schemeClr val="tx1"/>
                </a:solidFill>
              </a:rPr>
              <a:t> dan za </a:t>
            </a:r>
            <a:r>
              <a:rPr lang="en-GB">
                <a:solidFill>
                  <a:schemeClr val="tx1"/>
                </a:solidFill>
              </a:rPr>
              <a:t>šetnju</a:t>
            </a:r>
            <a:r>
              <a:rPr lang="en-GB">
                <a:solidFill>
                  <a:schemeClr val="tx1"/>
                </a:solidFill>
              </a:rPr>
              <a:t>")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matija martinović</dc:creator>
  <cp:lastModifiedBy/>
  <cp:revision>6</cp:revision>
  <dcterms:modified xsi:type="dcterms:W3CDTF">2025-05-09T10:19:19Z</dcterms:modified>
</cp:coreProperties>
</file>